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0" r:id="rId3"/>
    <p:sldId id="297" r:id="rId4"/>
    <p:sldId id="276" r:id="rId5"/>
    <p:sldId id="298" r:id="rId6"/>
    <p:sldId id="300" r:id="rId7"/>
    <p:sldId id="301" r:id="rId8"/>
    <p:sldId id="286" r:id="rId9"/>
    <p:sldId id="289" r:id="rId10"/>
    <p:sldId id="304" r:id="rId11"/>
    <p:sldId id="287" r:id="rId12"/>
    <p:sldId id="275" r:id="rId13"/>
    <p:sldId id="302" r:id="rId14"/>
    <p:sldId id="303" r:id="rId15"/>
    <p:sldId id="281" r:id="rId16"/>
    <p:sldId id="277" r:id="rId17"/>
    <p:sldId id="279" r:id="rId18"/>
    <p:sldId id="282" r:id="rId19"/>
    <p:sldId id="306" r:id="rId20"/>
    <p:sldId id="283" r:id="rId21"/>
    <p:sldId id="285" r:id="rId22"/>
    <p:sldId id="284" r:id="rId23"/>
    <p:sldId id="305" r:id="rId24"/>
    <p:sldId id="274" r:id="rId25"/>
    <p:sldId id="290" r:id="rId26"/>
    <p:sldId id="307" r:id="rId27"/>
    <p:sldId id="288" r:id="rId28"/>
    <p:sldId id="308" r:id="rId29"/>
    <p:sldId id="309" r:id="rId30"/>
    <p:sldId id="310" r:id="rId31"/>
    <p:sldId id="311" r:id="rId32"/>
    <p:sldId id="293" r:id="rId33"/>
    <p:sldId id="312" r:id="rId34"/>
    <p:sldId id="313" r:id="rId35"/>
    <p:sldId id="314" r:id="rId36"/>
    <p:sldId id="315" r:id="rId37"/>
    <p:sldId id="316" r:id="rId38"/>
    <p:sldId id="317" r:id="rId39"/>
    <p:sldId id="273" r:id="rId40"/>
    <p:sldId id="320" r:id="rId41"/>
    <p:sldId id="321" r:id="rId42"/>
    <p:sldId id="322" r:id="rId43"/>
    <p:sldId id="319" r:id="rId44"/>
    <p:sldId id="324" r:id="rId45"/>
    <p:sldId id="325" r:id="rId46"/>
    <p:sldId id="32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14ADB9D7-459B-249A-0809-7E3A8A12F7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8E20A72-D142-265F-EEA0-2E29655833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732D-9DFA-41CD-BA9E-C8560D40960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0F86920-AAD6-CC6E-5DA9-AD4346C49B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82BE3A1-B51A-6E8D-6B1B-0CF1E8864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1658E-9DD4-4CE8-A4DB-3910F79F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380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FC699-4806-48FC-BFE2-434377DBE39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1317F-DA5E-4EE6-89BD-07FCF3FAB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44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2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8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20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8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4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9E228D9A-E2BE-8AE5-7C9C-B3AB69D53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0EB137D-CF50-0B2D-7C8E-C8844F39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B9F8C1D8-DCA8-C628-0906-638644E7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0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7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5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1C706E-05DB-47BB-BEF4-F3FF0EC6736A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C713232-3A20-4FC7-9C11-9222B9231F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4FFB6FEB-D0C4-5F3B-6E7B-DA8689B5321F}"/>
              </a:ext>
            </a:extLst>
          </p:cNvPr>
          <p:cNvSpPr txBox="1"/>
          <p:nvPr userDrawn="1"/>
        </p:nvSpPr>
        <p:spPr>
          <a:xfrm>
            <a:off x="9928317" y="6444734"/>
            <a:ext cx="125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1D7B1A-C46D-4A90-887B-C4C2A278853E}" type="slidenum">
              <a:rPr lang="en-US" smtClean="0"/>
              <a:t>‹#›</a:t>
            </a:fld>
            <a:r>
              <a:rPr lang="en-US" dirty="0"/>
              <a:t>/39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8264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mpiler-explorer/compiler-explorer/issues/368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00755-280B-4D99-A674-B83A14411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Sub</a:t>
            </a:r>
            <a:r>
              <a:rPr lang="sk-SK" dirty="0"/>
              <a:t>štrukturálne typové</a:t>
            </a:r>
            <a:br>
              <a:rPr lang="sk-SK" dirty="0"/>
            </a:br>
            <a:r>
              <a:rPr lang="sk-SK" dirty="0"/>
              <a:t>systémy v praxi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E8CA7DC-D07B-4DAF-8AA4-53E9FC0EA5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Bc. Patrik Grman</a:t>
            </a:r>
          </a:p>
          <a:p>
            <a:r>
              <a:rPr lang="sk-SK" dirty="0"/>
              <a:t>Školiteľ: </a:t>
            </a:r>
            <a:r>
              <a:rPr lang="sk-SK" dirty="0" err="1"/>
              <a:t>Rndr.</a:t>
            </a:r>
            <a:r>
              <a:rPr lang="sk-SK" dirty="0"/>
              <a:t> Richard </a:t>
            </a:r>
            <a:r>
              <a:rPr lang="sk-SK" dirty="0" err="1"/>
              <a:t>OstertáG</a:t>
            </a:r>
            <a:r>
              <a:rPr lang="sk-SK" dirty="0"/>
              <a:t>, PhD.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7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priamy dôsledok konceptu vlastníctva</a:t>
            </a:r>
            <a:r>
              <a:rPr lang="en-US" sz="2400" dirty="0"/>
              <a:t> </a:t>
            </a:r>
            <a:r>
              <a:rPr lang="sk-SK" sz="2400" dirty="0"/>
              <a:t>je neplatnosť pravidla o kontrakcii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ak použitie premenných odovzdáva vlastníctvo, potrebuje 2 s rovnakou hodnotou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pravidlo</a:t>
            </a:r>
            <a:r>
              <a:rPr lang="en-US" sz="2400" dirty="0"/>
              <a:t> </a:t>
            </a:r>
            <a:r>
              <a:rPr lang="en-US" sz="2400" dirty="0" err="1"/>
              <a:t>oslabenia</a:t>
            </a:r>
            <a:r>
              <a:rPr lang="en-US" sz="2400" dirty="0"/>
              <a:t> plat</a:t>
            </a:r>
            <a:r>
              <a:rPr lang="sk-SK" sz="2400" dirty="0"/>
              <a:t>í, pokus o zakázanie nepoužitých premenných nestačí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nekontroluje všetky vetvy, nezískame teda vynútenie použitia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podobne pravidlo výmeny platí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systém je teda </a:t>
            </a:r>
            <a:r>
              <a:rPr lang="sk-SK" sz="2400" dirty="0" err="1"/>
              <a:t>afínny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58949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Lineárne typy v </a:t>
            </a:r>
            <a:r>
              <a:rPr lang="en-US" dirty="0"/>
              <a:t>Haskell</a:t>
            </a:r>
            <a:r>
              <a:rPr lang="sk-SK" dirty="0"/>
              <a:t>-</a:t>
            </a:r>
            <a:r>
              <a:rPr lang="en-US" dirty="0"/>
              <a:t>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7566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definuje</a:t>
            </a:r>
            <a:r>
              <a:rPr lang="en-US" sz="2400" dirty="0"/>
              <a:t> </a:t>
            </a:r>
            <a:r>
              <a:rPr lang="sk-SK" sz="2400" dirty="0"/>
              <a:t>špeciálny typ</a:t>
            </a:r>
            <a:r>
              <a:rPr lang="en-US" sz="2400" dirty="0"/>
              <a:t>:</a:t>
            </a:r>
            <a:r>
              <a:rPr lang="sk-SK" sz="2400" dirty="0"/>
              <a:t> </a:t>
            </a:r>
            <a:r>
              <a:rPr lang="sk-SK" sz="2400" dirty="0" err="1"/>
              <a:t>lineárn</a:t>
            </a:r>
            <a:r>
              <a:rPr lang="en-US" sz="2400" dirty="0"/>
              <a:t>a</a:t>
            </a:r>
            <a:r>
              <a:rPr lang="sk-SK" sz="2400" dirty="0"/>
              <a:t> </a:t>
            </a:r>
            <a:r>
              <a:rPr lang="sk-SK" sz="2400" dirty="0" err="1"/>
              <a:t>funkci</a:t>
            </a:r>
            <a:r>
              <a:rPr lang="en-US" sz="2400" dirty="0"/>
              <a:t>a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funkcia je lineárna</a:t>
            </a:r>
            <a:r>
              <a:rPr lang="en-US" sz="2400" dirty="0"/>
              <a:t>:</a:t>
            </a:r>
            <a:r>
              <a:rPr lang="sk-SK" sz="2400" dirty="0"/>
              <a:t> ak výsledok sa skonzumuje práve 1 krát, tak argument sa skonzumuje práve 1 krát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lineárne: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x = 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(x, y) = (y, x)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x = </a:t>
            </a:r>
            <a:r>
              <a:rPr lang="en-US" sz="1800" dirty="0" err="1"/>
              <a:t>linearna</a:t>
            </a:r>
            <a:r>
              <a:rPr lang="en-US" sz="1800" dirty="0"/>
              <a:t> (</a:t>
            </a:r>
            <a:r>
              <a:rPr lang="en-US" sz="1800" dirty="0" err="1"/>
              <a:t>dalsia_linearna</a:t>
            </a:r>
            <a:r>
              <a:rPr lang="en-US" sz="1800" dirty="0"/>
              <a:t> 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neline</a:t>
            </a:r>
            <a:r>
              <a:rPr lang="sk-SK" sz="2400" dirty="0"/>
              <a:t>á</a:t>
            </a:r>
            <a:r>
              <a:rPr lang="en-US" sz="2400" dirty="0" err="1"/>
              <a:t>rne</a:t>
            </a:r>
            <a:r>
              <a:rPr lang="sk-SK" sz="2400" dirty="0"/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x = 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x = (x, x)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fun x = </a:t>
            </a:r>
            <a:r>
              <a:rPr lang="en-US" sz="1800" dirty="0" err="1"/>
              <a:t>nelinearna</a:t>
            </a:r>
            <a:r>
              <a:rPr lang="en-US" sz="1800" dirty="0"/>
              <a:t> (</a:t>
            </a:r>
            <a:r>
              <a:rPr lang="en-US" sz="1800" dirty="0" err="1"/>
              <a:t>linearna</a:t>
            </a:r>
            <a:r>
              <a:rPr lang="en-US" sz="1800" dirty="0"/>
              <a:t> x)</a:t>
            </a:r>
          </a:p>
        </p:txBody>
      </p:sp>
    </p:spTree>
    <p:extLst>
      <p:ext uri="{BB962C8B-B14F-4D97-AF65-F5344CB8AC3E}">
        <p14:creationId xmlns:p14="http://schemas.microsoft.com/office/powerpoint/2010/main" val="324680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Linearity in a higher-order polymorphic language — POPL 2018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v čase</a:t>
            </a:r>
            <a:r>
              <a:rPr lang="en-US" sz="2400" dirty="0"/>
              <a:t>,</a:t>
            </a:r>
            <a:r>
              <a:rPr lang="sk-SK" sz="2400" dirty="0"/>
              <a:t> keď lineárne typy</a:t>
            </a:r>
            <a:r>
              <a:rPr lang="en-US" sz="2400" dirty="0"/>
              <a:t> </a:t>
            </a:r>
            <a:r>
              <a:rPr lang="sk-SK" sz="2400" dirty="0"/>
              <a:t>ešte neboli v hlavnej verzii GHC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spomína dôvod ich zavedenia, hlavné myšlienky implementácie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uvádza príklad rozhrania </a:t>
            </a:r>
            <a:r>
              <a:rPr lang="sk-SK" sz="2400" dirty="0" err="1"/>
              <a:t>mutovateľných</a:t>
            </a:r>
            <a:r>
              <a:rPr lang="sk-SK" sz="2400" dirty="0"/>
              <a:t> polí pomocou lineárnych typov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špeciálny typ „</a:t>
            </a:r>
            <a:r>
              <a:rPr lang="sk-SK" sz="2400" dirty="0" err="1"/>
              <a:t>Unrestricted</a:t>
            </a:r>
            <a:r>
              <a:rPr lang="sk-SK" sz="2400" dirty="0"/>
              <a:t>“</a:t>
            </a:r>
            <a:r>
              <a:rPr lang="en-US" sz="2400" dirty="0"/>
              <a:t> </a:t>
            </a:r>
            <a:r>
              <a:rPr lang="sk-SK" sz="2400" dirty="0"/>
              <a:t>umožňuje obídenie lineárnej kontroly</a:t>
            </a:r>
          </a:p>
          <a:p>
            <a:pPr marL="201168" lvl="1" indent="0">
              <a:buNone/>
            </a:pP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operácie pre vytvorenie, zápis, čítanie a konverzia na </a:t>
            </a:r>
            <a:r>
              <a:rPr lang="sk-SK" sz="2400" dirty="0" err="1"/>
              <a:t>imutabilné</a:t>
            </a:r>
            <a:r>
              <a:rPr lang="sk-SK" sz="2400" dirty="0"/>
              <a:t> </a:t>
            </a:r>
            <a:r>
              <a:rPr lang="en-US" sz="2400" dirty="0"/>
              <a:t>+</a:t>
            </a:r>
            <a:r>
              <a:rPr lang="sk-SK" sz="2400" dirty="0"/>
              <a:t> iterácia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demonštračný príklad: zoznam dvojíc (index, hodnota) na pole s tými hodnotami na príslušných indexoch (predpokladáme </a:t>
            </a:r>
            <a:r>
              <a:rPr lang="sk-SK" sz="2400" dirty="0" err="1"/>
              <a:t>valídne</a:t>
            </a:r>
            <a:r>
              <a:rPr lang="sk-SK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6422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AB5E1BEB-8792-A636-F1AE-E748DDC6E086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A03AD0A-45AF-9CCA-8D6F-D1F6A3443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743345"/>
            <a:ext cx="9260677" cy="51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34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10AEB5E0-397E-BB8E-7CC3-0FBA580B6BF3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63292CA-5F6A-AFCC-E7E4-DA0D12233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43" y="1168400"/>
            <a:ext cx="9501313" cy="41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5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System.IO.Resource.Linear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RIO – </a:t>
            </a:r>
            <a:r>
              <a:rPr lang="sk-SK" sz="2400" dirty="0"/>
              <a:t>„</a:t>
            </a:r>
            <a:r>
              <a:rPr lang="en-US" sz="2400" dirty="0"/>
              <a:t>Resource I/O</a:t>
            </a:r>
            <a:r>
              <a:rPr lang="sk-SK" sz="2400" dirty="0"/>
              <a:t>“</a:t>
            </a:r>
            <a:r>
              <a:rPr lang="en-US" sz="2400" dirty="0"/>
              <a:t> </a:t>
            </a:r>
            <a:r>
              <a:rPr lang="en-US" sz="2400" dirty="0" err="1"/>
              <a:t>mon</a:t>
            </a:r>
            <a:r>
              <a:rPr lang="sk-SK" sz="2400" dirty="0"/>
              <a:t>á</a:t>
            </a:r>
            <a:r>
              <a:rPr lang="en-US" sz="2400" dirty="0"/>
              <a:t>da</a:t>
            </a:r>
            <a:r>
              <a:rPr lang="sk-SK" sz="2400" dirty="0"/>
              <a:t>, rieši správu otvorených súborov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D4C40CB-1BF1-3DE1-8E80-21FF2D02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363178"/>
            <a:ext cx="10541000" cy="3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13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</a:t>
            </a:r>
            <a:r>
              <a:rPr lang="sk-SK" dirty="0"/>
              <a:t>á</a:t>
            </a:r>
            <a:r>
              <a:rPr lang="en-US" dirty="0" err="1"/>
              <a:t>rny</a:t>
            </a:r>
            <a:r>
              <a:rPr lang="en-US" dirty="0"/>
              <a:t> Haskell</a:t>
            </a:r>
            <a:r>
              <a:rPr lang="sk-SK" dirty="0"/>
              <a:t> v praxi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štandardná knižnica nie je lineárne otypovaná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 err="1"/>
              <a:t>fun</a:t>
            </a:r>
            <a:r>
              <a:rPr lang="sk-SK" sz="2000" dirty="0"/>
              <a:t> x = x </a:t>
            </a:r>
            <a:r>
              <a:rPr lang="en-US" sz="2000" dirty="0"/>
              <a:t>+ 2 </a:t>
            </a:r>
            <a:r>
              <a:rPr lang="sk-SK" sz="2000" dirty="0"/>
              <a:t>– nie lineárna lebo</a:t>
            </a:r>
            <a:r>
              <a:rPr lang="en-US" sz="2000" dirty="0"/>
              <a:t> +</a:t>
            </a:r>
            <a:r>
              <a:rPr lang="sk-SK" sz="2000" dirty="0"/>
              <a:t> nie je lineárne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podobne „</a:t>
            </a:r>
            <a:r>
              <a:rPr lang="en-US" sz="2000" dirty="0"/>
              <a:t>$</a:t>
            </a:r>
            <a:r>
              <a:rPr lang="sk-SK" sz="2000" dirty="0"/>
              <a:t>“, „.“</a:t>
            </a:r>
            <a:r>
              <a:rPr lang="en-US" sz="2000" dirty="0"/>
              <a:t> </a:t>
            </a:r>
            <a:r>
              <a:rPr lang="sk-SK" sz="2000" dirty="0"/>
              <a:t>nezachováva </a:t>
            </a:r>
            <a:r>
              <a:rPr lang="sk-SK" sz="2000" dirty="0" err="1"/>
              <a:t>linearitu</a:t>
            </a:r>
            <a:endParaRPr 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treba</a:t>
            </a:r>
            <a:r>
              <a:rPr lang="en-US" sz="2400" dirty="0"/>
              <a:t> </a:t>
            </a:r>
            <a:r>
              <a:rPr lang="en-US" sz="2400" dirty="0" err="1"/>
              <a:t>pou</a:t>
            </a:r>
            <a:r>
              <a:rPr lang="sk-SK" sz="2400" dirty="0"/>
              <a:t>žiť </a:t>
            </a:r>
            <a:r>
              <a:rPr lang="en-US" sz="2400" dirty="0" err="1"/>
              <a:t>kni</a:t>
            </a:r>
            <a:r>
              <a:rPr lang="sk-SK" sz="2400" dirty="0"/>
              <a:t>ž</a:t>
            </a:r>
            <a:r>
              <a:rPr lang="en-US" sz="2400" dirty="0" err="1"/>
              <a:t>nic</a:t>
            </a:r>
            <a:r>
              <a:rPr lang="sk-SK" sz="2400" dirty="0"/>
              <a:t>u</a:t>
            </a:r>
            <a:r>
              <a:rPr lang="en-US" sz="2400" dirty="0"/>
              <a:t> linear-base</a:t>
            </a:r>
            <a:r>
              <a:rPr lang="sk-SK" sz="2400" dirty="0"/>
              <a:t>, ktorá je lineárne otypovaná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fun x = x </a:t>
            </a:r>
            <a:r>
              <a:rPr lang="en-US" sz="2000" dirty="0" err="1"/>
              <a:t>Data.Num.Linear</a:t>
            </a:r>
            <a:r>
              <a:rPr lang="en-US" sz="2000" dirty="0"/>
              <a:t>.+ 2</a:t>
            </a:r>
            <a:r>
              <a:rPr lang="sk-SK" sz="2000" dirty="0"/>
              <a:t> </a:t>
            </a:r>
            <a:r>
              <a:rPr lang="en-US" sz="2000" dirty="0"/>
              <a:t>--</a:t>
            </a:r>
            <a:r>
              <a:rPr lang="sk-SK" sz="2000" dirty="0"/>
              <a:t> dá sa schovať vhodným importovaním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593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linear-base/examples/</a:t>
            </a:r>
            <a:r>
              <a:rPr lang="en-US" dirty="0" err="1"/>
              <a:t>Pure.hs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obsahuje jednoduch</a:t>
            </a:r>
            <a:r>
              <a:rPr lang="sk-SK" sz="2400" dirty="0"/>
              <a:t>é príklady lineárnych a nelineárnych funkcií</a:t>
            </a:r>
            <a:endParaRPr lang="pt-BR" sz="24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 dirty="0"/>
              <a:t>(#.) :: (b %1 -&gt; c) -&gt; (a %1 -&gt; b) -&gt; (a %1 -&gt; 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 #. f = \a -&gt; g (f a)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/>
              <a:t>linearSwap (x, y) = (y, x)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3290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0FCDE-D3BC-1628-2422-A7E8C71B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Jednoduchý lineárny </a:t>
            </a:r>
            <a:r>
              <a:rPr lang="sk-SK" dirty="0" err="1"/>
              <a:t>Nonce</a:t>
            </a:r>
            <a:r>
              <a:rPr lang="en-US" dirty="0"/>
              <a:t> — Haskell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5E663A0-AE64-F049-B344-7B830932EB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535"/>
          <a:stretch/>
        </p:blipFill>
        <p:spPr>
          <a:xfrm>
            <a:off x="1097280" y="2006233"/>
            <a:ext cx="8954750" cy="41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2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6A0EEAEE-AF45-3DDE-DAB1-DDF07EB20A01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533255A-7656-800B-5BAB-8AF0552FBF8B}"/>
              </a:ext>
            </a:extLst>
          </p:cNvPr>
          <p:cNvGrpSpPr/>
          <p:nvPr/>
        </p:nvGrpSpPr>
        <p:grpSpPr>
          <a:xfrm>
            <a:off x="437525" y="1558682"/>
            <a:ext cx="11507806" cy="3099220"/>
            <a:chOff x="1148725" y="1977782"/>
            <a:chExt cx="11507806" cy="3099220"/>
          </a:xfrm>
        </p:grpSpPr>
        <p:pic>
          <p:nvPicPr>
            <p:cNvPr id="5" name="Obrázok 4">
              <a:extLst>
                <a:ext uri="{FF2B5EF4-FFF2-40B4-BE49-F238E27FC236}">
                  <a16:creationId xmlns:a16="http://schemas.microsoft.com/office/drawing/2014/main" id="{991B6318-060F-CCA3-0331-7DC2DE971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8725" y="1977782"/>
              <a:ext cx="8954750" cy="476316"/>
            </a:xfrm>
            <a:prstGeom prst="rect">
              <a:avLst/>
            </a:prstGeom>
          </p:spPr>
        </p:pic>
        <p:pic>
          <p:nvPicPr>
            <p:cNvPr id="7" name="Obrázok 6">
              <a:extLst>
                <a:ext uri="{FF2B5EF4-FFF2-40B4-BE49-F238E27FC236}">
                  <a16:creationId xmlns:a16="http://schemas.microsoft.com/office/drawing/2014/main" id="{5D10A304-7B51-9BD5-5E49-79DB04D30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8725" y="2542998"/>
              <a:ext cx="11507806" cy="2534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23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the usefulness of linear types for correct nonce use enforcement during compile time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kontrola korektného používania </a:t>
            </a:r>
            <a:r>
              <a:rPr lang="en-US" sz="2400" dirty="0"/>
              <a:t>v </a:t>
            </a:r>
            <a:r>
              <a:rPr lang="sk-SK" sz="2400" dirty="0"/>
              <a:t>čase kompilácie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Oslabenie </a:t>
            </a:r>
            <a:r>
              <a:rPr lang="en-US" sz="2400" dirty="0"/>
              <a:t>(</a:t>
            </a:r>
            <a:r>
              <a:rPr lang="sk-SK" sz="2400" dirty="0"/>
              <a:t>W</a:t>
            </a:r>
            <a:r>
              <a:rPr lang="en-US" sz="2400" dirty="0"/>
              <a:t>)</a:t>
            </a:r>
            <a:r>
              <a:rPr lang="sk-SK" sz="2400" dirty="0"/>
              <a:t>, Výmena (</a:t>
            </a:r>
            <a:r>
              <a:rPr lang="en-US" sz="2400" dirty="0"/>
              <a:t>E</a:t>
            </a:r>
            <a:r>
              <a:rPr lang="sk-SK" sz="2400" dirty="0"/>
              <a:t>)</a:t>
            </a:r>
            <a:r>
              <a:rPr lang="en-US" sz="2400" dirty="0"/>
              <a:t>, </a:t>
            </a:r>
            <a:r>
              <a:rPr lang="sk-SK" sz="2400" dirty="0"/>
              <a:t>Kontrakcia (</a:t>
            </a:r>
            <a:r>
              <a:rPr lang="en-US" sz="2400" dirty="0"/>
              <a:t>C</a:t>
            </a:r>
            <a:r>
              <a:rPr lang="sk-SK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popísané </a:t>
            </a:r>
            <a:r>
              <a:rPr lang="en-US" sz="2400" dirty="0"/>
              <a:t>v </a:t>
            </a:r>
            <a:r>
              <a:rPr lang="en-US" sz="2400" dirty="0" err="1"/>
              <a:t>jaz</a:t>
            </a:r>
            <a:r>
              <a:rPr lang="sk-SK" sz="2400" dirty="0"/>
              <a:t>y</a:t>
            </a:r>
            <a:r>
              <a:rPr lang="en-US" sz="2400" dirty="0" err="1"/>
              <a:t>ku</a:t>
            </a:r>
            <a:r>
              <a:rPr lang="en-US" sz="2400" dirty="0"/>
              <a:t> Rust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A6F7253-F5ED-ED2C-D869-C528FD7FB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26" y="3221772"/>
            <a:ext cx="6019764" cy="253894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5E47632B-A285-BABA-AF38-442E5D97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579" y="3598985"/>
            <a:ext cx="3972479" cy="1066949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54CC7A68-765B-5CC0-4870-4B6FC5792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844" y="2370295"/>
            <a:ext cx="2429214" cy="981212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85BD7650-DDF0-C9EB-4FC0-5ED79AE87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735" y="4913412"/>
            <a:ext cx="5363323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733108F4-4C2B-0C26-DFF3-D0111D323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8860"/>
            <a:ext cx="11734800" cy="43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35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3249F679-4D1E-9860-2D3C-2C5B503E3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78893"/>
            <a:ext cx="11620500" cy="39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03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5167AA-9344-1956-4196-BD0A94FC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Unsafe.Linear.coerce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4AEEE4-6465-59C9-06C6-0A8E999F1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:: a %1 -&gt; 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pou</a:t>
            </a:r>
            <a:r>
              <a:rPr lang="sk-SK" sz="2400" dirty="0"/>
              <a:t>žitá v dokumentácii pre </a:t>
            </a:r>
            <a:r>
              <a:rPr lang="sk-SK" sz="2400" dirty="0" err="1"/>
              <a:t>linear</a:t>
            </a:r>
            <a:r>
              <a:rPr lang="sk-SK" sz="2400" dirty="0"/>
              <a:t> knižnicu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použitá v implementácii RIO </a:t>
            </a:r>
            <a:r>
              <a:rPr lang="sk-SK" sz="2400" dirty="0" err="1"/>
              <a:t>monády</a:t>
            </a:r>
            <a:endParaRPr lang="en-US" sz="24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FF01228-35C7-F87E-1C1A-F71691AE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857414"/>
            <a:ext cx="10058400" cy="20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05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v</a:t>
            </a:r>
            <a:r>
              <a:rPr lang="sk-SK" sz="2400" dirty="0" err="1"/>
              <a:t>ýmena</a:t>
            </a:r>
            <a:r>
              <a:rPr lang="sk-SK" sz="2400" dirty="0"/>
              <a:t> premenných medzi argumentami funkcií je povolená, pravidlo platí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lineárne aj všeobecné štandardne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pre kombinovanú je korektný všeobecný swap (dá sa úvahou)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oslabenie aj kontrakcia sú v jasnom rozpore s podmienkou </a:t>
            </a:r>
            <a:r>
              <a:rPr lang="sk-SK" sz="2400" dirty="0" err="1"/>
              <a:t>linearity</a:t>
            </a:r>
            <a:endParaRPr lang="sk-SK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pomocou </a:t>
            </a:r>
            <a:r>
              <a:rPr lang="sk-SK" sz="2000" dirty="0" err="1"/>
              <a:t>coerce</a:t>
            </a:r>
            <a:r>
              <a:rPr lang="sk-SK" sz="2000" dirty="0"/>
              <a:t> sa dá definovať operácie pre alternatívne verzie pravidiel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E64CC84-96EA-8113-B5D6-860236FA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54" y="4066760"/>
            <a:ext cx="8673292" cy="16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68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Lineárne typy v C</a:t>
            </a:r>
            <a:r>
              <a:rPr lang="en-US" dirty="0"/>
              <a:t>++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793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Linear types can save the API — Ivan </a:t>
            </a:r>
            <a:r>
              <a:rPr lang="en-US" sz="2400" dirty="0" err="1"/>
              <a:t>Čukić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z</a:t>
            </a:r>
            <a:r>
              <a:rPr lang="en-US" sz="2400" dirty="0" err="1"/>
              <a:t>alo</a:t>
            </a:r>
            <a:r>
              <a:rPr lang="sk-SK" sz="2400" dirty="0" err="1"/>
              <a:t>žené</a:t>
            </a:r>
            <a:r>
              <a:rPr lang="sk-SK" sz="2400" dirty="0"/>
              <a:t> na „</a:t>
            </a:r>
            <a:r>
              <a:rPr lang="sk-SK" sz="2400" dirty="0" err="1"/>
              <a:t>move</a:t>
            </a:r>
            <a:r>
              <a:rPr lang="sk-SK" sz="2400" dirty="0"/>
              <a:t> </a:t>
            </a:r>
            <a:r>
              <a:rPr lang="sk-SK" sz="2400" dirty="0" err="1"/>
              <a:t>semantics</a:t>
            </a:r>
            <a:r>
              <a:rPr lang="sk-SK" sz="2400" dirty="0"/>
              <a:t>“ </a:t>
            </a:r>
            <a:r>
              <a:rPr lang="en-US" sz="2400" dirty="0"/>
              <a:t>(C++11)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nesmie sa dať kopírovať, smie sa len presúvať, teda podobne ako vlastníctvo pre </a:t>
            </a:r>
            <a:r>
              <a:rPr lang="sk-SK" sz="2400" dirty="0" err="1"/>
              <a:t>Rust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 err="1"/>
              <a:t>object</a:t>
            </a:r>
            <a:r>
              <a:rPr lang="en-US" sz="2400" dirty="0"/>
              <a:t>,</a:t>
            </a:r>
            <a:r>
              <a:rPr lang="sk-SK" sz="2400" dirty="0"/>
              <a:t> z ktorého bolo presunuté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je v</a:t>
            </a:r>
            <a:r>
              <a:rPr lang="en-US" sz="2000" dirty="0"/>
              <a:t>o </a:t>
            </a:r>
            <a:r>
              <a:rPr lang="en-US" sz="2000" dirty="0" err="1"/>
              <a:t>val</a:t>
            </a:r>
            <a:r>
              <a:rPr lang="sk-SK" sz="2000" dirty="0"/>
              <a:t>í</a:t>
            </a:r>
            <a:r>
              <a:rPr lang="en-US" sz="2000" dirty="0" err="1"/>
              <a:t>dnom</a:t>
            </a:r>
            <a:r>
              <a:rPr lang="sk-SK" sz="2000" dirty="0"/>
              <a:t> (</a:t>
            </a:r>
            <a:r>
              <a:rPr lang="en-US" sz="2000" dirty="0"/>
              <a:t>d</a:t>
            </a:r>
            <a:r>
              <a:rPr lang="sk-SK" sz="2000" dirty="0"/>
              <a:t>á sa </a:t>
            </a:r>
            <a:r>
              <a:rPr lang="sk-SK" sz="2000" dirty="0" err="1"/>
              <a:t>dealokovať</a:t>
            </a:r>
            <a:r>
              <a:rPr lang="sk-SK" sz="2000" dirty="0"/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ale nešpecifikovanom stave (nemá sa používať)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kontrola počas kompilácie vyžaduje zapnutie </a:t>
            </a:r>
            <a:r>
              <a:rPr lang="sk-SK" sz="2400" dirty="0" err="1"/>
              <a:t>use-after-move</a:t>
            </a:r>
            <a:endParaRPr lang="sk-SK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clang, clang-tidy</a:t>
            </a:r>
            <a:endParaRPr 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dá sa definovať koncept pre lineárny typ </a:t>
            </a:r>
            <a:r>
              <a:rPr lang="en-US" sz="2400" dirty="0"/>
              <a:t>(C++</a:t>
            </a:r>
            <a:r>
              <a:rPr lang="sk-SK" sz="2400" dirty="0"/>
              <a:t>20</a:t>
            </a:r>
            <a:r>
              <a:rPr lang="en-US" sz="2400" dirty="0"/>
              <a:t>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91250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6E6FC-A6E0-7411-9120-67366E55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Koncept</a:t>
            </a:r>
            <a:r>
              <a:rPr lang="en-US" dirty="0"/>
              <a:t> pre line</a:t>
            </a:r>
            <a:r>
              <a:rPr lang="sk-SK" dirty="0"/>
              <a:t>á</a:t>
            </a:r>
            <a:r>
              <a:rPr lang="en-US" dirty="0"/>
              <a:t>r</a:t>
            </a:r>
            <a:r>
              <a:rPr lang="sk-SK" dirty="0" err="1"/>
              <a:t>ny</a:t>
            </a:r>
            <a:r>
              <a:rPr lang="sk-SK" dirty="0"/>
              <a:t> (</a:t>
            </a:r>
            <a:r>
              <a:rPr lang="sk-SK" dirty="0" err="1"/>
              <a:t>afínny</a:t>
            </a:r>
            <a:r>
              <a:rPr lang="sk-SK" dirty="0"/>
              <a:t>) typ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C5CCAE7-1713-E44D-655B-9A3440C8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689" y="1887724"/>
            <a:ext cx="6550622" cy="444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74D31140-D022-F463-468D-6F84BC1BF002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0A8D918-774A-8D09-A417-A22388AC1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257" y="1182397"/>
            <a:ext cx="7773485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6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Jednoduchý lineárny </a:t>
            </a:r>
            <a:r>
              <a:rPr lang="sk-SK" dirty="0" err="1"/>
              <a:t>Nonce</a:t>
            </a:r>
            <a:r>
              <a:rPr lang="en-US" dirty="0"/>
              <a:t> — C++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F1D20EC-4576-0CDF-11C8-760A03D49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28" y="2427313"/>
            <a:ext cx="4972744" cy="3600953"/>
          </a:xfrm>
          <a:prstGeom prst="rect">
            <a:avLst/>
          </a:prstGeom>
        </p:spPr>
      </p:pic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1F6A9322-0C59-96C4-0174-C13C1B7B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793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pre zmenu demonštrujeme prístup so vzorom </a:t>
            </a:r>
            <a:r>
              <a:rPr lang="sk-SK" sz="2400" dirty="0" err="1"/>
              <a:t>factory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193767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6A0122EA-7A13-A2C9-7E5B-DE327AE90168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1F06623-A929-E7AB-CED9-9607B13EE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145" y="0"/>
            <a:ext cx="7657709" cy="62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16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>
            <a:extLst>
              <a:ext uri="{FF2B5EF4-FFF2-40B4-BE49-F238E27FC236}">
                <a16:creationId xmlns:a16="http://schemas.microsoft.com/office/drawing/2014/main" id="{6A0122EA-7A13-A2C9-7E5B-DE327AE90168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A35CEE77-69B4-C327-C1A0-0F892A50BC68}"/>
              </a:ext>
            </a:extLst>
          </p:cNvPr>
          <p:cNvGrpSpPr/>
          <p:nvPr/>
        </p:nvGrpSpPr>
        <p:grpSpPr>
          <a:xfrm>
            <a:off x="762000" y="387349"/>
            <a:ext cx="10255981" cy="2590801"/>
            <a:chOff x="856519" y="2857419"/>
            <a:chExt cx="10478961" cy="2590881"/>
          </a:xfrm>
        </p:grpSpPr>
        <p:pic>
          <p:nvPicPr>
            <p:cNvPr id="3" name="Obrázok 2">
              <a:extLst>
                <a:ext uri="{FF2B5EF4-FFF2-40B4-BE49-F238E27FC236}">
                  <a16:creationId xmlns:a16="http://schemas.microsoft.com/office/drawing/2014/main" id="{0FBCC8BB-7EDE-8DE9-0E6A-652016892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519" y="2857419"/>
              <a:ext cx="10478961" cy="1143160"/>
            </a:xfrm>
            <a:prstGeom prst="rect">
              <a:avLst/>
            </a:prstGeom>
          </p:spPr>
        </p:pic>
        <p:pic>
          <p:nvPicPr>
            <p:cNvPr id="7" name="Obrázok 6">
              <a:extLst>
                <a:ext uri="{FF2B5EF4-FFF2-40B4-BE49-F238E27FC236}">
                  <a16:creationId xmlns:a16="http://schemas.microsoft.com/office/drawing/2014/main" id="{CEB0CFF6-533B-CF5D-F922-C5BD7BE61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6519" y="3885982"/>
              <a:ext cx="6592220" cy="1562318"/>
            </a:xfrm>
            <a:prstGeom prst="rect">
              <a:avLst/>
            </a:prstGeom>
          </p:spPr>
        </p:pic>
      </p:grpSp>
      <p:pic>
        <p:nvPicPr>
          <p:cNvPr id="10" name="Obrázok 9">
            <a:extLst>
              <a:ext uri="{FF2B5EF4-FFF2-40B4-BE49-F238E27FC236}">
                <a16:creationId xmlns:a16="http://schemas.microsoft.com/office/drawing/2014/main" id="{7499D0D7-599B-6A3A-8B2D-B8DE468AF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159213"/>
            <a:ext cx="10558448" cy="29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8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Príležitostné slovo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požiadavka jednorazového použitia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typická forma je reťazec alebo číslo fixnej veľkosti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zvyčajne časová pečiatka alebo dostatočný počet náhodných bitov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rôzne ďalšie požiadavky podľa použitia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 err="1"/>
              <a:t>nepredikovateľnosť</a:t>
            </a:r>
            <a:r>
              <a:rPr lang="sk-SK" sz="2000" dirty="0"/>
              <a:t>, </a:t>
            </a:r>
            <a:r>
              <a:rPr lang="sk-SK" sz="2000" dirty="0" err="1"/>
              <a:t>pseudonáhodnosť</a:t>
            </a:r>
            <a:endParaRPr lang="sk-SK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ochrana proti </a:t>
            </a:r>
            <a:r>
              <a:rPr lang="sk-SK" sz="2000" dirty="0" err="1"/>
              <a:t>replay</a:t>
            </a:r>
            <a:r>
              <a:rPr lang="sk-SK" sz="2000" dirty="0"/>
              <a:t> útokom</a:t>
            </a:r>
            <a:r>
              <a:rPr lang="en-US" sz="2000" dirty="0"/>
              <a:t>; d</a:t>
            </a:r>
            <a:r>
              <a:rPr lang="sk-SK" sz="2000" dirty="0" err="1"/>
              <a:t>eduplikácia</a:t>
            </a:r>
            <a:r>
              <a:rPr lang="sk-SK" sz="2000" dirty="0"/>
              <a:t> správ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inicializačné vektory šifier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súkromný kľúč </a:t>
            </a:r>
            <a:r>
              <a:rPr lang="sk-SK" sz="2000" dirty="0" err="1"/>
              <a:t>Lamportovej</a:t>
            </a:r>
            <a:r>
              <a:rPr lang="sk-SK" sz="2000" dirty="0"/>
              <a:t> jednorazovej schémy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 err="1"/>
              <a:t>proof</a:t>
            </a:r>
            <a:r>
              <a:rPr lang="sk-SK" sz="2000" dirty="0"/>
              <a:t>-of-</a:t>
            </a:r>
            <a:r>
              <a:rPr lang="sk-SK" sz="2000" dirty="0" err="1"/>
              <a:t>work</a:t>
            </a:r>
            <a:r>
              <a:rPr lang="sk-SK" sz="2000" dirty="0"/>
              <a:t> systémy</a:t>
            </a:r>
          </a:p>
        </p:txBody>
      </p:sp>
    </p:spTree>
    <p:extLst>
      <p:ext uri="{BB962C8B-B14F-4D97-AF65-F5344CB8AC3E}">
        <p14:creationId xmlns:p14="http://schemas.microsoft.com/office/powerpoint/2010/main" val="1565573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pravidlo kontrakcie neplatí, ak je aktívna kontrola použitia po presunutí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inak môže mať program nedefinované správanie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pravidlo výmeny štandardne platí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pravidlo</a:t>
            </a:r>
            <a:r>
              <a:rPr lang="en-US" sz="2400" dirty="0"/>
              <a:t> </a:t>
            </a:r>
            <a:r>
              <a:rPr lang="en-US" sz="2400" dirty="0" err="1"/>
              <a:t>oslabenia</a:t>
            </a:r>
            <a:r>
              <a:rPr lang="en-US" sz="2400" dirty="0"/>
              <a:t> plat</a:t>
            </a:r>
            <a:r>
              <a:rPr lang="sk-SK" sz="2400" dirty="0"/>
              <a:t>í, pokus o zakázanie nepoužitých premenných nestačí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nekontroluje všetky vetvy, nezískame teda vynútenie použitia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systém je teda </a:t>
            </a:r>
            <a:r>
              <a:rPr lang="sk-SK" sz="2400" dirty="0" err="1"/>
              <a:t>afínny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72067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Testovanie dopadu na výkon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000" dirty="0"/>
              <a:t>kompilácia aj beh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/>
              <a:t>vo všetkých prípadoch s dostatočnou optimalizáciou odstráni nadbytočný obal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600" dirty="0"/>
              <a:t>za behu sme preto nemerali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/>
              <a:t>čas kompilácie je relevantný pre vývoj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600" dirty="0"/>
              <a:t>väčšina výsledkov slušná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/>
              <a:t>meranie škálované počtom použití rozhrania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1600" dirty="0"/>
              <a:t>1, 3, 6, 10, 30, 60, 100, 300, 600, 1000, 3000, 6000, 10 000, 20 000, 40</a:t>
            </a:r>
            <a:r>
              <a:rPr lang="sk-SK" sz="1600" dirty="0"/>
              <a:t> </a:t>
            </a:r>
            <a:r>
              <a:rPr lang="pt-BR" sz="1600" dirty="0"/>
              <a:t>000, 60 000, 80 000 a 100 000</a:t>
            </a:r>
            <a:endParaRPr lang="sk-SK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/>
              <a:t>merané s opakovaním do zlyhania, samostatne lineárny a jednoduchý kód, čas (a pamäť) pomocou GNU </a:t>
            </a:r>
            <a:r>
              <a:rPr lang="sk-SK" sz="2000" dirty="0" err="1"/>
              <a:t>time</a:t>
            </a:r>
            <a:endParaRPr 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/>
              <a:t>G</a:t>
            </a:r>
            <a:r>
              <a:rPr lang="en-US" sz="2000" dirty="0"/>
              <a:t>++, Clang, MSVC; </a:t>
            </a:r>
            <a:r>
              <a:rPr lang="en-US" sz="2000" dirty="0" err="1"/>
              <a:t>Rustc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osi</a:t>
            </a:r>
            <a:r>
              <a:rPr lang="sk-SK" sz="2000" dirty="0"/>
              <a:t> časových grafov logaritmické</a:t>
            </a:r>
          </a:p>
        </p:txBody>
      </p:sp>
    </p:spTree>
    <p:extLst>
      <p:ext uri="{BB962C8B-B14F-4D97-AF65-F5344CB8AC3E}">
        <p14:creationId xmlns:p14="http://schemas.microsoft.com/office/powerpoint/2010/main" val="2379310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F2A35-8AB8-D6B8-5D05-B0DF1BA3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 </a:t>
            </a:r>
            <a:r>
              <a:rPr lang="en-US" dirty="0" err="1"/>
              <a:t>optimaliz</a:t>
            </a:r>
            <a:r>
              <a:rPr lang="sk-SK" dirty="0" err="1"/>
              <a:t>ácie</a:t>
            </a:r>
            <a:r>
              <a:rPr lang="sk-SK" dirty="0"/>
              <a:t> úrovne 2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8ECBCFB-05F2-C66E-9C9A-7F91A269C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792"/>
          <a:stretch/>
        </p:blipFill>
        <p:spPr>
          <a:xfrm>
            <a:off x="908050" y="2456099"/>
            <a:ext cx="10375900" cy="3625940"/>
          </a:xfrm>
          <a:prstGeom prst="rect">
            <a:avLst/>
          </a:prstGeom>
        </p:spPr>
      </p:pic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14C95ABB-9D81-F981-182C-0E99FB0C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altLang="ja-JP" sz="2000" dirty="0"/>
              <a:t>napríklad </a:t>
            </a:r>
            <a:r>
              <a:rPr lang="en-US" altLang="ja-JP" sz="2000" dirty="0"/>
              <a:t>MSVC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67036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B914A3A1-8ED8-17F0-9F13-F1DEF2080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91"/>
          <a:stretch/>
        </p:blipFill>
        <p:spPr>
          <a:xfrm>
            <a:off x="1517650" y="2943804"/>
            <a:ext cx="9156700" cy="3131876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5D8D28BD-8F17-FC35-73AC-1300349C6BA9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A29EE30-731A-6064-249C-E0B1BDC54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67"/>
          <a:stretch/>
        </p:blipFill>
        <p:spPr>
          <a:xfrm>
            <a:off x="4037330" y="386777"/>
            <a:ext cx="6637020" cy="2350441"/>
          </a:xfrm>
          <a:prstGeom prst="rect">
            <a:avLst/>
          </a:prstGeom>
        </p:spPr>
      </p:pic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14C95ABB-9D81-F981-182C-0E99FB0C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altLang="ja-JP" sz="2000" dirty="0" err="1"/>
              <a:t>Clang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290442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>
            <a:extLst>
              <a:ext uri="{FF2B5EF4-FFF2-40B4-BE49-F238E27FC236}">
                <a16:creationId xmlns:a16="http://schemas.microsoft.com/office/drawing/2014/main" id="{5D8D28BD-8F17-FC35-73AC-1300349C6BA9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14C95ABB-9D81-F981-182C-0E99FB0C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altLang="ja-JP" sz="2000" dirty="0" err="1"/>
              <a:t>rustc</a:t>
            </a:r>
            <a:endParaRPr lang="sk-SK" sz="20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41F109F-27FC-C6CD-A58D-9AFDB3B2D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36"/>
          <a:stretch/>
        </p:blipFill>
        <p:spPr>
          <a:xfrm>
            <a:off x="6766983" y="464608"/>
            <a:ext cx="4319270" cy="551168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4B00E17-4941-BEDD-313F-55298D36F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311"/>
          <a:stretch/>
        </p:blipFill>
        <p:spPr>
          <a:xfrm>
            <a:off x="508847" y="2223761"/>
            <a:ext cx="6258136" cy="145586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8685BC4-CF14-8532-2546-1529530140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64641"/>
          <a:stretch/>
        </p:blipFill>
        <p:spPr>
          <a:xfrm>
            <a:off x="508847" y="3679622"/>
            <a:ext cx="6258136" cy="207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1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BBB70-0197-1B2E-17C4-8CA6ED05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G++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C63E460-DDDB-A4E4-D509-A8B8A74B8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4" t="9568" r="8334"/>
          <a:stretch/>
        </p:blipFill>
        <p:spPr>
          <a:xfrm>
            <a:off x="6082009" y="2490444"/>
            <a:ext cx="5073671" cy="263019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C805ECF9-7592-D32F-96D6-7EA3B7D321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01" t="10031" r="9106"/>
          <a:stretch/>
        </p:blipFill>
        <p:spPr>
          <a:xfrm>
            <a:off x="820016" y="2490444"/>
            <a:ext cx="4998721" cy="2630197"/>
          </a:xfrm>
          <a:prstGeom prst="rect">
            <a:avLst/>
          </a:prstGeom>
        </p:spPr>
      </p:pic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E1409FBB-5DF7-4CF8-9412-F84A9108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O0						O2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595398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BBB70-0197-1B2E-17C4-8CA6ED05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Clang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E1409FBB-5DF7-4CF8-9412-F84A9108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O0						O2</a:t>
            </a:r>
            <a:endParaRPr lang="sk-SK" sz="20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0B05D28-46B1-E106-EBF3-9FA54B116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0" t="9721" r="7484" b="-5863"/>
          <a:stretch/>
        </p:blipFill>
        <p:spPr>
          <a:xfrm>
            <a:off x="677026" y="2472685"/>
            <a:ext cx="5275292" cy="286131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FF38DCCF-9838-74A9-B25E-CBA1FCCB9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1" t="9721" r="5633" b="-2931"/>
          <a:stretch/>
        </p:blipFill>
        <p:spPr>
          <a:xfrm>
            <a:off x="6096000" y="2472685"/>
            <a:ext cx="5559668" cy="28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4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BBB70-0197-1B2E-17C4-8CA6ED05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MSVC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E1409FBB-5DF7-4CF8-9412-F84A9108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O0						O2</a:t>
            </a: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283C350-45B6-4CD3-C3B6-5A25BDE34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" t="10185" r="8334"/>
          <a:stretch/>
        </p:blipFill>
        <p:spPr>
          <a:xfrm>
            <a:off x="679696" y="2459213"/>
            <a:ext cx="5258825" cy="266142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DE54F13-DD1D-4E0B-E28B-BAB4A6138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3" t="10185" r="8334"/>
          <a:stretch/>
        </p:blipFill>
        <p:spPr>
          <a:xfrm>
            <a:off x="6185747" y="2459213"/>
            <a:ext cx="5130789" cy="26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022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BBB70-0197-1B2E-17C4-8CA6ED05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rustc</a:t>
            </a:r>
            <a:endParaRPr lang="en-US" dirty="0"/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E1409FBB-5DF7-4CF8-9412-F84A91085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O0						O2</a:t>
            </a:r>
            <a:endParaRPr lang="sk-SK" sz="20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E211043-768A-6779-46C1-0031B5A82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1" t="9568" r="8334"/>
          <a:stretch/>
        </p:blipFill>
        <p:spPr>
          <a:xfrm>
            <a:off x="643466" y="2511967"/>
            <a:ext cx="5308359" cy="275429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8FFB547-3B8B-A92A-22E4-05F04F690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0" t="9568" r="8411"/>
          <a:stretch/>
        </p:blipFill>
        <p:spPr>
          <a:xfrm>
            <a:off x="6080304" y="2511967"/>
            <a:ext cx="5414583" cy="27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5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C1669-5465-46B0-B1FD-1B630AE4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0122FD-7DE2-D366-9836-353C195F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63666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Ďalšie príklady použitia </a:t>
            </a:r>
            <a:r>
              <a:rPr lang="sk-SK" dirty="0" err="1"/>
              <a:t>subštrukt</a:t>
            </a:r>
            <a:r>
              <a:rPr lang="sk-SK" dirty="0"/>
              <a:t>.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719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Practical Linearity in a higher-order</a:t>
            </a:r>
            <a:r>
              <a:rPr lang="sk-SK" sz="2400" dirty="0"/>
              <a:t> </a:t>
            </a:r>
            <a:r>
              <a:rPr lang="en-US" sz="2400" dirty="0"/>
              <a:t>polymorphic language — POPL 2018</a:t>
            </a:r>
            <a:endParaRPr lang="sk-SK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popisujú správu systémových zdrojov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otvorené súbory</a:t>
            </a:r>
            <a:r>
              <a:rPr lang="en-US" sz="1800" dirty="0"/>
              <a:t> – </a:t>
            </a:r>
            <a:r>
              <a:rPr lang="sk-SK" sz="1800" dirty="0"/>
              <a:t>určite </a:t>
            </a:r>
            <a:r>
              <a:rPr lang="en-US" sz="1800" dirty="0" err="1"/>
              <a:t>uza</a:t>
            </a:r>
            <a:r>
              <a:rPr lang="sk-SK" sz="1800" dirty="0"/>
              <a:t>t</a:t>
            </a:r>
            <a:r>
              <a:rPr lang="en-US" sz="1800" dirty="0"/>
              <a:t>v</a:t>
            </a:r>
            <a:r>
              <a:rPr lang="sk-SK" sz="1800" dirty="0"/>
              <a:t>o</a:t>
            </a:r>
            <a:r>
              <a:rPr lang="en-US" sz="1800" dirty="0" err="1"/>
              <a:t>ri</a:t>
            </a:r>
            <a:r>
              <a:rPr lang="sk-SK" sz="1800" dirty="0"/>
              <a:t>ť a už nepoužiť.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dynamicky alokovaná pamäť – určite uvoľniť a už nemeniť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základná idea je obmedzenie použitia „</a:t>
            </a:r>
            <a:r>
              <a:rPr lang="sk-SK" sz="1800" dirty="0" err="1"/>
              <a:t>handle</a:t>
            </a:r>
            <a:r>
              <a:rPr lang="sk-SK" sz="1800" dirty="0"/>
              <a:t>“ na spravovaný objekt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/>
              <a:t>vzťah s kvantovým počítaním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veta o zákaze klonovania je neplatnosť pravidla o kontrakcii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veta o nemožnosti zmazania všeobecného stavu je neplatnosť pravidla o oslabení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je to teda lineárny typový systém (ak hardvér umožňuje výmenu)</a:t>
            </a:r>
          </a:p>
        </p:txBody>
      </p:sp>
    </p:spTree>
    <p:extLst>
      <p:ext uri="{BB962C8B-B14F-4D97-AF65-F5344CB8AC3E}">
        <p14:creationId xmlns:p14="http://schemas.microsoft.com/office/powerpoint/2010/main" val="2290826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C1669-5465-46B0-B1FD-1B630AE4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2. Iný kód v teste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0122FD-7DE2-D366-9836-353C195F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000" dirty="0"/>
              <a:t>napr. strana 32 </a:t>
            </a:r>
            <a:r>
              <a:rPr lang="en-US" sz="2000" dirty="0"/>
              <a:t>(</a:t>
            </a:r>
            <a:r>
              <a:rPr lang="sk-SK" sz="2000" dirty="0"/>
              <a:t>z textu posudku</a:t>
            </a:r>
            <a:r>
              <a:rPr lang="en-US" sz="2000" dirty="0"/>
              <a:t>)</a:t>
            </a:r>
            <a:endParaRPr lang="sk-SK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/>
              <a:t>kapitola 6</a:t>
            </a:r>
          </a:p>
          <a:p>
            <a:pPr marL="384048" lvl="2" indent="0">
              <a:buNone/>
            </a:pPr>
            <a:r>
              <a:rPr lang="en-US" sz="1600" dirty="0" err="1"/>
              <a:t>Dopad</a:t>
            </a:r>
            <a:r>
              <a:rPr lang="en-US" sz="1600" dirty="0"/>
              <a:t> </a:t>
            </a:r>
            <a:r>
              <a:rPr lang="en-US" sz="1600" dirty="0" err="1"/>
              <a:t>lineárnych</a:t>
            </a:r>
            <a:r>
              <a:rPr lang="en-US" sz="1600" dirty="0"/>
              <a:t> </a:t>
            </a:r>
            <a:r>
              <a:rPr lang="en-US" sz="1600" dirty="0" err="1"/>
              <a:t>typov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výkon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 err="1"/>
              <a:t>Appendix</a:t>
            </a:r>
            <a:r>
              <a:rPr lang="sk-SK" sz="2000" dirty="0"/>
              <a:t> A:</a:t>
            </a:r>
          </a:p>
          <a:p>
            <a:pPr marL="384048" lvl="2" indent="0">
              <a:buNone/>
            </a:pPr>
            <a:r>
              <a:rPr lang="en-US" sz="1600" dirty="0" err="1"/>
              <a:t>Súbory</a:t>
            </a:r>
            <a:r>
              <a:rPr lang="en-US" sz="1600" dirty="0"/>
              <a:t> base_cislo.cpp resp. base_cislo.rs</a:t>
            </a:r>
            <a:endParaRPr lang="sk-SK" sz="1600" dirty="0"/>
          </a:p>
          <a:p>
            <a:pPr marL="384048" lvl="2" indent="0">
              <a:buNone/>
            </a:pPr>
            <a:r>
              <a:rPr lang="en-US" sz="1600" dirty="0" err="1"/>
              <a:t>obsahujú</a:t>
            </a:r>
            <a:r>
              <a:rPr lang="en-US" sz="1600" dirty="0"/>
              <a:t> </a:t>
            </a:r>
            <a:r>
              <a:rPr lang="en-US" sz="1600" dirty="0" err="1"/>
              <a:t>jednoduchý</a:t>
            </a:r>
            <a:r>
              <a:rPr lang="en-US" sz="1600" dirty="0"/>
              <a:t> </a:t>
            </a:r>
            <a:r>
              <a:rPr lang="en-US" sz="1600" dirty="0" err="1"/>
              <a:t>kód</a:t>
            </a:r>
            <a:r>
              <a:rPr lang="en-US" sz="1600" dirty="0"/>
              <a:t> a lin_cislo.cpp</a:t>
            </a:r>
            <a:endParaRPr lang="sk-SK" sz="1600" dirty="0"/>
          </a:p>
          <a:p>
            <a:pPr marL="384048" lvl="2" indent="0">
              <a:buNone/>
            </a:pPr>
            <a:r>
              <a:rPr lang="en-US" sz="1600" dirty="0"/>
              <a:t>resp. lin_cislo.rs </a:t>
            </a:r>
            <a:r>
              <a:rPr lang="en-US" sz="1600" dirty="0" err="1"/>
              <a:t>lineárny</a:t>
            </a:r>
            <a:r>
              <a:rPr lang="en-US" sz="1600" dirty="0"/>
              <a:t>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1283088-0C44-F97D-FCE9-9579B5553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58"/>
          <a:stretch/>
        </p:blipFill>
        <p:spPr>
          <a:xfrm>
            <a:off x="6900334" y="95466"/>
            <a:ext cx="4521200" cy="616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8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>
            <a:extLst>
              <a:ext uri="{FF2B5EF4-FFF2-40B4-BE49-F238E27FC236}">
                <a16:creationId xmlns:a16="http://schemas.microsoft.com/office/drawing/2014/main" id="{B090079E-39BD-DA3C-2592-5CF8414F8619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2588E9C-A9E4-0FCA-BF46-BBF3A26D6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5" y="1131420"/>
            <a:ext cx="4387691" cy="4087273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20373AB7-1B4D-445B-1B09-10AD762A5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30" y="193191"/>
            <a:ext cx="4716965" cy="600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49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>
            <a:extLst>
              <a:ext uri="{FF2B5EF4-FFF2-40B4-BE49-F238E27FC236}">
                <a16:creationId xmlns:a16="http://schemas.microsoft.com/office/drawing/2014/main" id="{B090079E-39BD-DA3C-2592-5CF8414F8619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750516C-E772-3775-82CA-59FE85D7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930" y="193191"/>
            <a:ext cx="4716965" cy="6009175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EE52E492-2A14-FCDA-A9A8-429EA0AF0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48" r="48628"/>
          <a:stretch/>
        </p:blipFill>
        <p:spPr>
          <a:xfrm>
            <a:off x="596900" y="193191"/>
            <a:ext cx="4753313" cy="600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55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C1669-5465-46B0-B1FD-1B630AE4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sk-SK" dirty="0"/>
              <a:t>.</a:t>
            </a:r>
            <a:r>
              <a:rPr lang="en-US" dirty="0"/>
              <a:t> </a:t>
            </a:r>
            <a:r>
              <a:rPr lang="sk-SK" dirty="0"/>
              <a:t>Čo iné použitie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0122FD-7DE2-D366-9836-353C195F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test </a:t>
            </a:r>
            <a:r>
              <a:rPr lang="en-US" sz="2400" dirty="0" err="1"/>
              <a:t>predpoklad</a:t>
            </a:r>
            <a:r>
              <a:rPr lang="sk-SK" sz="2400" dirty="0"/>
              <a:t>á jednoduché korektné použitie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potrebujem </a:t>
            </a:r>
            <a:r>
              <a:rPr lang="sk-SK" sz="2000" dirty="0" err="1"/>
              <a:t>nonce</a:t>
            </a:r>
            <a:r>
              <a:rPr lang="sk-SK" sz="2000" dirty="0"/>
              <a:t> -</a:t>
            </a:r>
            <a:r>
              <a:rPr lang="en-US" sz="2000" dirty="0"/>
              <a:t>&gt;</a:t>
            </a:r>
            <a:r>
              <a:rPr lang="sk-SK" sz="2000" dirty="0"/>
              <a:t> vyrobím -</a:t>
            </a:r>
            <a:r>
              <a:rPr lang="en-US" sz="2000" dirty="0"/>
              <a:t>&gt;</a:t>
            </a:r>
            <a:r>
              <a:rPr lang="sk-SK" sz="2000" dirty="0"/>
              <a:t> použijem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porovnanie priameho </a:t>
            </a:r>
            <a:r>
              <a:rPr lang="sk-SK" sz="2400" dirty="0" err="1"/>
              <a:t>int</a:t>
            </a:r>
            <a:r>
              <a:rPr lang="sk-SK" sz="2400" dirty="0"/>
              <a:t> bez kontroly </a:t>
            </a:r>
            <a:r>
              <a:rPr lang="sk-SK" sz="2400" dirty="0" err="1"/>
              <a:t>vs</a:t>
            </a:r>
            <a:r>
              <a:rPr lang="sk-SK" sz="2400" dirty="0"/>
              <a:t>. </a:t>
            </a:r>
            <a:r>
              <a:rPr lang="sk-SK" sz="2400" dirty="0" err="1"/>
              <a:t>subštrukturálny</a:t>
            </a:r>
            <a:r>
              <a:rPr lang="sk-SK" sz="2400" dirty="0"/>
              <a:t> prístup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bolo by zaujímavé preskúmať komplikované prípady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prehľadávanie cez gramatiky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zaujíma nás spomalenie pre korektné prípady, skôr rýchlosť odhalenia pre nekorektné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nejak vhodne definovať gramatiku (syntax</a:t>
            </a:r>
            <a:r>
              <a:rPr lang="en-US" sz="2000" dirty="0"/>
              <a:t>)</a:t>
            </a:r>
            <a:r>
              <a:rPr lang="sk-SK" sz="2000" dirty="0"/>
              <a:t> aby určite bola alebo nebola splnená podmienka príležitostného slova (sémantika</a:t>
            </a:r>
            <a:r>
              <a:rPr lang="en-US" sz="2000" dirty="0"/>
              <a:t>)</a:t>
            </a:r>
            <a:r>
              <a:rPr lang="sk-SK" sz="2000" dirty="0"/>
              <a:t> a pri tom dosť veľká množina zaujímavých prípadov</a:t>
            </a:r>
          </a:p>
        </p:txBody>
      </p:sp>
    </p:spTree>
    <p:extLst>
      <p:ext uri="{BB962C8B-B14F-4D97-AF65-F5344CB8AC3E}">
        <p14:creationId xmlns:p14="http://schemas.microsoft.com/office/powerpoint/2010/main" val="3774890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4FB0C406-5843-AD11-325C-B981FCFCFA5F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B26C0D0-7E3D-CE28-4482-32F9C226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" y="894820"/>
            <a:ext cx="54959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9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4FB0C406-5843-AD11-325C-B981FCFCFA5F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B26C0D0-7E3D-CE28-4482-32F9C2265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" y="894820"/>
            <a:ext cx="5495925" cy="43910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EAE7EFA-6D81-B2CE-546C-D722B4E20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440" y="894820"/>
            <a:ext cx="55530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14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C1669-5465-46B0-B1FD-1B630AE4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3. Meranie pre </a:t>
            </a:r>
            <a:r>
              <a:rPr lang="sk-SK" dirty="0" err="1"/>
              <a:t>Haskell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0122FD-7DE2-D366-9836-353C195FC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000" dirty="0"/>
              <a:t>z dokumentácie k lineárnym typom v jazyku </a:t>
            </a:r>
            <a:r>
              <a:rPr lang="sk-SK" sz="2000" dirty="0" err="1"/>
              <a:t>Haskell</a:t>
            </a:r>
            <a:r>
              <a:rPr lang="sk-SK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aj</a:t>
            </a:r>
            <a:r>
              <a:rPr lang="en-US" sz="2000" dirty="0"/>
              <a:t> v </a:t>
            </a:r>
            <a:r>
              <a:rPr lang="sk-SK" sz="2000" dirty="0" err="1"/>
              <a:t>latest</a:t>
            </a:r>
            <a:r>
              <a:rPr lang="sk-SK" sz="2000" dirty="0"/>
              <a:t> z 10. mája</a:t>
            </a:r>
            <a:r>
              <a:rPr lang="en-US" sz="2000" dirty="0"/>
              <a:t>)</a:t>
            </a:r>
            <a:endParaRPr lang="sk-SK" sz="20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600" b="1" dirty="0"/>
              <a:t>Status: </a:t>
            </a:r>
            <a:r>
              <a:rPr lang="sk-SK" sz="1600" dirty="0" err="1"/>
              <a:t>Experimental</a:t>
            </a:r>
            <a:endParaRPr lang="sk-SK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b="1" dirty="0"/>
              <a:t>This extension is currently considered experimental, expect bugs, warts, and bad error messages; everything down to the syntax is subject to change.</a:t>
            </a:r>
            <a:endParaRPr lang="sk-SK" sz="1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/>
              <a:t>iná dizajnová filozofia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C++, Rust </a:t>
            </a:r>
            <a:r>
              <a:rPr lang="sk-SK" sz="1600" dirty="0"/>
              <a:t>systémové jazyky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600" dirty="0" err="1"/>
              <a:t>Haskell</a:t>
            </a:r>
            <a:r>
              <a:rPr lang="sk-SK" sz="1600" dirty="0"/>
              <a:t> výskumný, známe motto „</a:t>
            </a:r>
            <a:r>
              <a:rPr lang="en-US" sz="1600" dirty="0"/>
              <a:t>avoid $ success at all costs</a:t>
            </a:r>
            <a:r>
              <a:rPr lang="sk-SK" sz="1600" dirty="0"/>
              <a:t>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000" dirty="0" err="1"/>
              <a:t>Godbolt</a:t>
            </a:r>
            <a:r>
              <a:rPr lang="sk-SK" sz="2000" dirty="0"/>
              <a:t> nepodporuje knižnice pre </a:t>
            </a:r>
            <a:r>
              <a:rPr lang="sk-SK" sz="2000" dirty="0" err="1"/>
              <a:t>Haskell</a:t>
            </a:r>
            <a:endParaRPr lang="sk-SK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600" dirty="0">
                <a:hlinkClick r:id="rId2"/>
              </a:rPr>
              <a:t>https://github.com/compiler-explorer/compiler-explorer/issues/3681</a:t>
            </a:r>
            <a:r>
              <a:rPr lang="en-US" sz="1600" dirty="0"/>
              <a:t> linear-base</a:t>
            </a:r>
            <a:endParaRPr lang="sk-SK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Hi, thanks for the request. As you might have noticed, we currently </a:t>
            </a:r>
            <a:r>
              <a:rPr lang="en-US" sz="1600" dirty="0" err="1"/>
              <a:t>dont</a:t>
            </a:r>
            <a:r>
              <a:rPr lang="en-US" sz="1600" dirty="0"/>
              <a:t> support libraries for Haskell, at all.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81215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6719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 err="1"/>
              <a:t>Making</a:t>
            </a:r>
            <a:r>
              <a:rPr lang="sk-SK" sz="2400" dirty="0"/>
              <a:t> </a:t>
            </a:r>
            <a:r>
              <a:rPr lang="sk-SK" sz="2400" dirty="0" err="1"/>
              <a:t>non-manifold</a:t>
            </a:r>
            <a:r>
              <a:rPr lang="sk-SK" sz="2400" dirty="0"/>
              <a:t> </a:t>
            </a:r>
            <a:r>
              <a:rPr lang="sk-SK" sz="2400" dirty="0" err="1"/>
              <a:t>models</a:t>
            </a:r>
            <a:r>
              <a:rPr lang="sk-SK" sz="2400" dirty="0"/>
              <a:t> </a:t>
            </a:r>
            <a:r>
              <a:rPr lang="sk-SK" sz="2400" dirty="0" err="1"/>
              <a:t>unrepresentable</a:t>
            </a:r>
            <a:r>
              <a:rPr lang="en-US" sz="2400" dirty="0"/>
              <a:t> — Samuel </a:t>
            </a:r>
            <a:r>
              <a:rPr lang="en-US" sz="2400" dirty="0" err="1"/>
              <a:t>Gélineau</a:t>
            </a:r>
            <a:r>
              <a:rPr lang="en-US" sz="2400" dirty="0"/>
              <a:t> 2015</a:t>
            </a:r>
            <a:endParaRPr lang="sk-SK" sz="2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nápad</a:t>
            </a:r>
            <a:r>
              <a:rPr lang="en-US" sz="1800" dirty="0"/>
              <a:t> </a:t>
            </a:r>
            <a:r>
              <a:rPr lang="en-US" sz="1800" dirty="0" err="1"/>
              <a:t>nie</a:t>
            </a:r>
            <a:r>
              <a:rPr lang="en-US" sz="1800" dirty="0"/>
              <a:t> je </a:t>
            </a:r>
            <a:r>
              <a:rPr lang="sk-SK" sz="1800" dirty="0"/>
              <a:t>ú</a:t>
            </a:r>
            <a:r>
              <a:rPr lang="en-US" sz="1800" dirty="0" err="1"/>
              <a:t>plne</a:t>
            </a:r>
            <a:r>
              <a:rPr lang="en-US" sz="1800" dirty="0"/>
              <a:t> form</a:t>
            </a:r>
            <a:r>
              <a:rPr lang="sk-SK" sz="1800" dirty="0"/>
              <a:t>á</a:t>
            </a:r>
            <a:r>
              <a:rPr lang="en-US" sz="1800" dirty="0" err="1"/>
              <a:t>lne</a:t>
            </a:r>
            <a:r>
              <a:rPr lang="en-US" sz="1800" dirty="0"/>
              <a:t> </a:t>
            </a:r>
            <a:r>
              <a:rPr lang="en-US" sz="1800" dirty="0" err="1"/>
              <a:t>prezentovan</a:t>
            </a:r>
            <a:r>
              <a:rPr lang="sk-SK" sz="1800" dirty="0"/>
              <a:t>ý</a:t>
            </a:r>
            <a:endParaRPr lang="en-US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/>
              <a:t>automatick</a:t>
            </a:r>
            <a:r>
              <a:rPr lang="sk-SK" sz="1800" dirty="0"/>
              <a:t>á</a:t>
            </a:r>
            <a:r>
              <a:rPr lang="en-US" sz="1800" dirty="0"/>
              <a:t> </a:t>
            </a:r>
            <a:r>
              <a:rPr lang="en-US" sz="1800" dirty="0" err="1"/>
              <a:t>kontrol</a:t>
            </a:r>
            <a:r>
              <a:rPr lang="sk-SK" sz="1800" dirty="0"/>
              <a:t>a</a:t>
            </a:r>
            <a:r>
              <a:rPr lang="en-US" sz="1800" dirty="0"/>
              <a:t> </a:t>
            </a:r>
            <a:r>
              <a:rPr lang="en-US" sz="1800" dirty="0" err="1"/>
              <a:t>korektnosti</a:t>
            </a:r>
            <a:r>
              <a:rPr lang="en-US" sz="1800" dirty="0"/>
              <a:t> </a:t>
            </a:r>
            <a:r>
              <a:rPr lang="sk-SK" sz="1800" dirty="0"/>
              <a:t>3D </a:t>
            </a:r>
            <a:r>
              <a:rPr lang="en-US" sz="1800" dirty="0" err="1"/>
              <a:t>objektov</a:t>
            </a:r>
            <a:endParaRPr lang="sk-SK" sz="18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sk-SK" sz="1800" dirty="0"/>
              <a:t>chýbajúce steny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založené na kontrole </a:t>
            </a:r>
            <a:r>
              <a:rPr lang="en-US" sz="1800" dirty="0"/>
              <a:t>po</a:t>
            </a:r>
            <a:r>
              <a:rPr lang="sk-SK" sz="1800" dirty="0"/>
              <a:t>č</a:t>
            </a:r>
            <a:r>
              <a:rPr lang="en-US" sz="1800" dirty="0" err="1"/>
              <a:t>tu</a:t>
            </a:r>
            <a:r>
              <a:rPr lang="en-US" sz="1800" dirty="0"/>
              <a:t> </a:t>
            </a:r>
            <a:r>
              <a:rPr lang="sk-SK" sz="1800" dirty="0"/>
              <a:t>použití hrany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sk-SK" sz="1800" dirty="0"/>
              <a:t>práve 2, pre 2 steny, ktoré spája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1800" dirty="0"/>
              <a:t>autor priznáva</a:t>
            </a:r>
            <a:r>
              <a:rPr lang="en-US" sz="1800" dirty="0"/>
              <a:t>,</a:t>
            </a:r>
            <a:r>
              <a:rPr lang="sk-SK" sz="1800" dirty="0"/>
              <a:t> že neodhalí všetky typy problémov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E13E7285-2E5F-5736-BB96-83AD10FE74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6" t="7407" r="20792" b="14420"/>
          <a:stretch/>
        </p:blipFill>
        <p:spPr>
          <a:xfrm>
            <a:off x="7284720" y="2455332"/>
            <a:ext cx="3810000" cy="36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Naše príbuzné pravidlá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pre potenciálnu simuláciu systémov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oslabenie, kontrakcia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sz="24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957C05A-0BD6-4653-4219-DDBAC5799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35" y="2879381"/>
            <a:ext cx="3867690" cy="95263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7689479-FFB6-3A2A-7554-98A72FF3A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969" y="4043294"/>
            <a:ext cx="6315956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33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Spr</a:t>
            </a:r>
            <a:r>
              <a:rPr lang="sk-SK" dirty="0" err="1"/>
              <a:t>ávanie</a:t>
            </a:r>
            <a:r>
              <a:rPr lang="sk-SK" dirty="0"/>
              <a:t> </a:t>
            </a:r>
            <a:r>
              <a:rPr lang="sk-SK" dirty="0" err="1"/>
              <a:t>subštrukturálnych</a:t>
            </a:r>
            <a:r>
              <a:rPr lang="sk-SK" dirty="0"/>
              <a:t> systémov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47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err="1"/>
              <a:t>zoraden</a:t>
            </a:r>
            <a:r>
              <a:rPr lang="sk-SK" sz="2400" dirty="0"/>
              <a:t>é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zásobník s premennými, použitie odstráni a odobratie použije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lineárne (výmena)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ľubovoľné prelínanie použitia, všeobecne každá premenná práve raz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 err="1"/>
              <a:t>afínne</a:t>
            </a:r>
            <a:r>
              <a:rPr lang="sk-SK" sz="2400" dirty="0"/>
              <a:t> (výmena, oslabenie)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podobné, ale nenúti použiť, čo môže byť postačujúce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pri práci so zdrojom nevyžaduje explicitné ukončenie, ale bráni použitiu po ukončení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relevantné (výmena, kontrakcia)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pravidlo umožňuje 2 použitia, priamy dôsledok je ľubovoľne veľa opakovaných použití</a:t>
            </a:r>
          </a:p>
        </p:txBody>
      </p:sp>
    </p:spTree>
    <p:extLst>
      <p:ext uri="{BB962C8B-B14F-4D97-AF65-F5344CB8AC3E}">
        <p14:creationId xmlns:p14="http://schemas.microsoft.com/office/powerpoint/2010/main" val="55134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5D011-231B-4149-9D14-BA39B090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Lineárne typy v </a:t>
            </a:r>
            <a:r>
              <a:rPr lang="sk-SK" dirty="0" err="1"/>
              <a:t>Rust</a:t>
            </a:r>
            <a:r>
              <a:rPr lang="sk-SK" dirty="0"/>
              <a:t>-e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D3433E-ED87-4C8C-BDD2-F1C08116E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koncept vlastníctva, práve jedna premenná vlastní obje</a:t>
            </a:r>
            <a:r>
              <a:rPr lang="en-US" sz="2400" dirty="0"/>
              <a:t>k</a:t>
            </a:r>
            <a:r>
              <a:rPr lang="sk-SK" sz="2400" dirty="0"/>
              <a:t>t</a:t>
            </a:r>
            <a:r>
              <a:rPr lang="en-US" sz="2400" dirty="0"/>
              <a:t>/</a:t>
            </a:r>
            <a:r>
              <a:rPr lang="en-US" sz="2400" dirty="0" err="1"/>
              <a:t>hodnotu</a:t>
            </a:r>
            <a:endParaRPr lang="sk-SK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400" dirty="0"/>
              <a:t>umožňuje obmedziť používanie objektu tým, že preberie a nevráti vlastníctvo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0442281-E8B4-45B5-B769-5C287D062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70" y="2692399"/>
            <a:ext cx="5227020" cy="335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02040B77-E758-6F1A-B89A-D373FEAB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3159125"/>
            <a:ext cx="8286750" cy="2314575"/>
          </a:xfrm>
          <a:prstGeom prst="rect">
            <a:avLst/>
          </a:prstGeom>
        </p:spPr>
      </p:pic>
      <p:sp>
        <p:nvSpPr>
          <p:cNvPr id="2" name="Obdĺžnik 1">
            <a:extLst>
              <a:ext uri="{FF2B5EF4-FFF2-40B4-BE49-F238E27FC236}">
                <a16:creationId xmlns:a16="http://schemas.microsoft.com/office/drawing/2014/main" id="{63BA7F79-8E3C-8F07-2DD0-C35BA34C6828}"/>
              </a:ext>
            </a:extLst>
          </p:cNvPr>
          <p:cNvSpPr/>
          <p:nvPr/>
        </p:nvSpPr>
        <p:spPr>
          <a:xfrm>
            <a:off x="762000" y="1384300"/>
            <a:ext cx="10833100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0AFF85C-C394-9FC8-290A-3AF24C3CC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87" y="1055687"/>
            <a:ext cx="61055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022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10845</TotalTime>
  <Words>1359</Words>
  <Application>Microsoft Office PowerPoint</Application>
  <PresentationFormat>Širokouhlá</PresentationFormat>
  <Paragraphs>169</Paragraphs>
  <Slides>46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Retrospektíva</vt:lpstr>
      <vt:lpstr>Subštrukturálne typové systémy v praxi</vt:lpstr>
      <vt:lpstr>On the usefulness of linear types for correct nonce use enforcement during compile time</vt:lpstr>
      <vt:lpstr>Príležitostné slovo</vt:lpstr>
      <vt:lpstr>Ďalšie príklady použitia subštrukt.</vt:lpstr>
      <vt:lpstr>Prezentácia programu PowerPoint</vt:lpstr>
      <vt:lpstr>Naše príbuzné pravidlá</vt:lpstr>
      <vt:lpstr>Správanie subštrukturálnych systémov</vt:lpstr>
      <vt:lpstr>Lineárne typy v Rust-e</vt:lpstr>
      <vt:lpstr>Prezentácia programu PowerPoint</vt:lpstr>
      <vt:lpstr>Prezentácia programu PowerPoint</vt:lpstr>
      <vt:lpstr>Lineárne typy v Haskell-i</vt:lpstr>
      <vt:lpstr>Practical Linearity in a higher-order polymorphic language — POPL 2018</vt:lpstr>
      <vt:lpstr>Prezentácia programu PowerPoint</vt:lpstr>
      <vt:lpstr>Prezentácia programu PowerPoint</vt:lpstr>
      <vt:lpstr>System.IO.Resource.Linear</vt:lpstr>
      <vt:lpstr>Lineárny Haskell v praxi</vt:lpstr>
      <vt:lpstr>linear-base/examples/Pure.hs</vt:lpstr>
      <vt:lpstr>Jednoduchý lineárny Nonce — Haskell</vt:lpstr>
      <vt:lpstr>Prezentácia programu PowerPoint</vt:lpstr>
      <vt:lpstr>Prezentácia programu PowerPoint</vt:lpstr>
      <vt:lpstr>Prezentácia programu PowerPoint</vt:lpstr>
      <vt:lpstr>Unsafe.Linear.coerce</vt:lpstr>
      <vt:lpstr>Prezentácia programu PowerPoint</vt:lpstr>
      <vt:lpstr>Lineárne typy v C++</vt:lpstr>
      <vt:lpstr>Koncept pre lineárny (afínny) typ</vt:lpstr>
      <vt:lpstr>Prezentácia programu PowerPoint</vt:lpstr>
      <vt:lpstr>Jednoduchý lineárny Nonce — C++</vt:lpstr>
      <vt:lpstr>Prezentácia programu PowerPoint</vt:lpstr>
      <vt:lpstr>Prezentácia programu PowerPoint</vt:lpstr>
      <vt:lpstr>Prezentácia programu PowerPoint</vt:lpstr>
      <vt:lpstr>Testovanie dopadu na výkon</vt:lpstr>
      <vt:lpstr>Od optimalizácie úrovne 2</vt:lpstr>
      <vt:lpstr>Prezentácia programu PowerPoint</vt:lpstr>
      <vt:lpstr>Prezentácia programu PowerPoint</vt:lpstr>
      <vt:lpstr>G++</vt:lpstr>
      <vt:lpstr>Clang</vt:lpstr>
      <vt:lpstr>MSVC</vt:lpstr>
      <vt:lpstr>rustc</vt:lpstr>
      <vt:lpstr>Ďakujem za pozornosť</vt:lpstr>
      <vt:lpstr>2. Iný kód v teste</vt:lpstr>
      <vt:lpstr>Prezentácia programu PowerPoint</vt:lpstr>
      <vt:lpstr>Prezentácia programu PowerPoint</vt:lpstr>
      <vt:lpstr>1. Čo iné použitie</vt:lpstr>
      <vt:lpstr>Prezentácia programu PowerPoint</vt:lpstr>
      <vt:lpstr>Prezentácia programu PowerPoint</vt:lpstr>
      <vt:lpstr>3. Meranie pre Haskell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Patrik Grman</dc:creator>
  <cp:lastModifiedBy>Patrik Grman</cp:lastModifiedBy>
  <cp:revision>297</cp:revision>
  <dcterms:created xsi:type="dcterms:W3CDTF">2021-11-23T18:49:32Z</dcterms:created>
  <dcterms:modified xsi:type="dcterms:W3CDTF">2024-06-13T06:13:34Z</dcterms:modified>
</cp:coreProperties>
</file>